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7"/>
    <p:restoredTop sz="94610"/>
  </p:normalViewPr>
  <p:slideViewPr>
    <p:cSldViewPr snapToGrid="0" snapToObjects="1">
      <p:cViewPr varScale="1">
        <p:scale>
          <a:sx n="97" d="100"/>
          <a:sy n="97" d="100"/>
        </p:scale>
        <p:origin x="43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89634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w="16431">
            <a:solidFill>
              <a:srgbClr val="E5E0DF"/>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476048" y="2082522"/>
            <a:ext cx="7164705" cy="1979295"/>
          </a:xfrm>
          <a:prstGeom prst="rect">
            <a:avLst/>
          </a:prstGeom>
          <a:noFill/>
          <a:ln/>
        </p:spPr>
        <p:txBody>
          <a:bodyPr wrap="square" rtlCol="0" anchor="t"/>
          <a:lstStyle/>
          <a:p>
            <a:pPr marL="0" indent="0">
              <a:lnSpc>
                <a:spcPts val="7793"/>
              </a:lnSpc>
              <a:buNone/>
            </a:pPr>
            <a:r>
              <a:rPr lang="en-US" sz="6235" b="1" kern="0" spc="-187" dirty="0">
                <a:solidFill>
                  <a:srgbClr val="000000"/>
                </a:solidFill>
                <a:latin typeface="Inter" pitchFamily="34" charset="0"/>
                <a:ea typeface="Inter" pitchFamily="34" charset="-122"/>
                <a:cs typeface="Inter" pitchFamily="34" charset="-120"/>
              </a:rPr>
              <a:t>Paris Housing Price Prediction:</a:t>
            </a:r>
            <a:endParaRPr lang="en-US" sz="6235" dirty="0"/>
          </a:p>
        </p:txBody>
      </p:sp>
      <p:sp>
        <p:nvSpPr>
          <p:cNvPr id="6" name="Text 3"/>
          <p:cNvSpPr/>
          <p:nvPr/>
        </p:nvSpPr>
        <p:spPr>
          <a:xfrm>
            <a:off x="6476048" y="4457700"/>
            <a:ext cx="7164705" cy="1689259"/>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This study focuses on the analysis of typical house prices in Paris. Our project aims to predict Paris housing prices using computer analytics to understand the factors affecting house prices in the city.</a:t>
            </a:r>
            <a:endParaRPr lang="en-US" sz="2078"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w="16431">
            <a:solidFill>
              <a:srgbClr val="E5E0DF"/>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989648" y="1554956"/>
            <a:ext cx="5278517" cy="824746"/>
          </a:xfrm>
          <a:prstGeom prst="rect">
            <a:avLst/>
          </a:prstGeom>
          <a:noFill/>
          <a:ln/>
        </p:spPr>
        <p:txBody>
          <a:bodyPr wrap="none" rtlCol="0" anchor="t"/>
          <a:lstStyle/>
          <a:p>
            <a:pPr marL="0" indent="0">
              <a:lnSpc>
                <a:spcPts val="6494"/>
              </a:lnSpc>
              <a:buNone/>
            </a:pPr>
            <a:r>
              <a:rPr lang="en-US" sz="5195" b="1" kern="0" spc="-156" dirty="0">
                <a:solidFill>
                  <a:srgbClr val="000000"/>
                </a:solidFill>
                <a:latin typeface="Inter" pitchFamily="34" charset="0"/>
                <a:ea typeface="Inter" pitchFamily="34" charset="-122"/>
                <a:cs typeface="Inter" pitchFamily="34" charset="-120"/>
              </a:rPr>
              <a:t>References</a:t>
            </a:r>
            <a:endParaRPr lang="en-US" sz="5195" dirty="0"/>
          </a:p>
        </p:txBody>
      </p:sp>
      <p:sp>
        <p:nvSpPr>
          <p:cNvPr id="6" name="Shape 3"/>
          <p:cNvSpPr/>
          <p:nvPr/>
        </p:nvSpPr>
        <p:spPr>
          <a:xfrm>
            <a:off x="989648" y="2981682"/>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7" name="Text 4"/>
          <p:cNvSpPr/>
          <p:nvPr/>
        </p:nvSpPr>
        <p:spPr>
          <a:xfrm>
            <a:off x="1190030" y="3031093"/>
            <a:ext cx="19288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1</a:t>
            </a:r>
            <a:endParaRPr lang="en-US" sz="3117" dirty="0"/>
          </a:p>
        </p:txBody>
      </p:sp>
      <p:sp>
        <p:nvSpPr>
          <p:cNvPr id="8" name="Text 5"/>
          <p:cNvSpPr/>
          <p:nvPr/>
        </p:nvSpPr>
        <p:spPr>
          <a:xfrm>
            <a:off x="1847255" y="3072408"/>
            <a:ext cx="263925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Textbook</a:t>
            </a:r>
            <a:endParaRPr lang="en-US" sz="2598" dirty="0"/>
          </a:p>
        </p:txBody>
      </p:sp>
      <p:sp>
        <p:nvSpPr>
          <p:cNvPr id="9" name="Text 6"/>
          <p:cNvSpPr/>
          <p:nvPr/>
        </p:nvSpPr>
        <p:spPr>
          <a:xfrm>
            <a:off x="1847255" y="3748564"/>
            <a:ext cx="8135898" cy="1266944"/>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"Data Mining for Business Analytics: Concepts, Techniques, and Applications in R" by Galit Shmueli, Peter Bruce, Inbal Yahav, Nitin Patel, and Kenneth Lichtendahl.</a:t>
            </a:r>
            <a:endParaRPr lang="en-US" sz="2078" dirty="0"/>
          </a:p>
        </p:txBody>
      </p:sp>
      <p:sp>
        <p:nvSpPr>
          <p:cNvPr id="10" name="Shape 7"/>
          <p:cNvSpPr/>
          <p:nvPr/>
        </p:nvSpPr>
        <p:spPr>
          <a:xfrm>
            <a:off x="989648" y="5485448"/>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1" name="Text 8"/>
          <p:cNvSpPr/>
          <p:nvPr/>
        </p:nvSpPr>
        <p:spPr>
          <a:xfrm>
            <a:off x="1163360" y="5534858"/>
            <a:ext cx="24622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2</a:t>
            </a:r>
            <a:endParaRPr lang="en-US" sz="3117" dirty="0"/>
          </a:p>
        </p:txBody>
      </p:sp>
      <p:sp>
        <p:nvSpPr>
          <p:cNvPr id="12" name="Text 9"/>
          <p:cNvSpPr/>
          <p:nvPr/>
        </p:nvSpPr>
        <p:spPr>
          <a:xfrm>
            <a:off x="1847255" y="5576173"/>
            <a:ext cx="263925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Data Source</a:t>
            </a:r>
            <a:endParaRPr lang="en-US" sz="2598" dirty="0"/>
          </a:p>
        </p:txBody>
      </p:sp>
      <p:sp>
        <p:nvSpPr>
          <p:cNvPr id="13" name="Text 10"/>
          <p:cNvSpPr/>
          <p:nvPr/>
        </p:nvSpPr>
        <p:spPr>
          <a:xfrm>
            <a:off x="1847255" y="6252329"/>
            <a:ext cx="8135898" cy="422315"/>
          </a:xfrm>
          <a:prstGeom prst="rect">
            <a:avLst/>
          </a:prstGeom>
          <a:noFill/>
          <a:ln/>
        </p:spPr>
        <p:txBody>
          <a:bodyPr wrap="non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Kaggle: Paris Housing Data</a:t>
            </a:r>
            <a:endParaRPr lang="en-US" sz="2078"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w="16431">
            <a:solidFill>
              <a:srgbClr val="E5E0DF"/>
            </a:solidFill>
            <a:prstDash val="solid"/>
          </a:ln>
        </p:spPr>
        <p:txBody>
          <a:bodyPr/>
          <a:lstStyle/>
          <a:p>
            <a:endParaRPr lang="en-US"/>
          </a:p>
        </p:txBody>
      </p:sp>
      <p:sp>
        <p:nvSpPr>
          <p:cNvPr id="4" name="Text 2"/>
          <p:cNvSpPr/>
          <p:nvPr/>
        </p:nvSpPr>
        <p:spPr>
          <a:xfrm>
            <a:off x="989648" y="1647587"/>
            <a:ext cx="5278517" cy="824746"/>
          </a:xfrm>
          <a:prstGeom prst="rect">
            <a:avLst/>
          </a:prstGeom>
          <a:noFill/>
          <a:ln/>
        </p:spPr>
        <p:txBody>
          <a:bodyPr wrap="none" rtlCol="0" anchor="t"/>
          <a:lstStyle/>
          <a:p>
            <a:pPr marL="0" indent="0">
              <a:lnSpc>
                <a:spcPts val="6494"/>
              </a:lnSpc>
              <a:buNone/>
            </a:pPr>
            <a:r>
              <a:rPr lang="en-US" sz="5195" b="1" kern="0" spc="-156" dirty="0">
                <a:solidFill>
                  <a:srgbClr val="000000"/>
                </a:solidFill>
                <a:latin typeface="Inter" pitchFamily="34" charset="0"/>
                <a:ea typeface="Inter" pitchFamily="34" charset="-122"/>
                <a:cs typeface="Inter" pitchFamily="34" charset="-120"/>
              </a:rPr>
              <a:t>Project Team</a:t>
            </a:r>
            <a:endParaRPr lang="en-US" sz="5195" dirty="0"/>
          </a:p>
        </p:txBody>
      </p:sp>
      <p:sp>
        <p:nvSpPr>
          <p:cNvPr id="5" name="Shape 3"/>
          <p:cNvSpPr/>
          <p:nvPr/>
        </p:nvSpPr>
        <p:spPr>
          <a:xfrm>
            <a:off x="989648" y="3000137"/>
            <a:ext cx="6193631" cy="1659017"/>
          </a:xfrm>
          <a:prstGeom prst="roundRect">
            <a:avLst>
              <a:gd name="adj" fmla="val 7159"/>
            </a:avLst>
          </a:prstGeom>
          <a:solidFill>
            <a:srgbClr val="DADBF1"/>
          </a:solidFill>
          <a:ln w="16431">
            <a:solidFill>
              <a:srgbClr val="B5B7E3"/>
            </a:solidFill>
            <a:prstDash val="solid"/>
          </a:ln>
        </p:spPr>
        <p:txBody>
          <a:bodyPr/>
          <a:lstStyle/>
          <a:p>
            <a:endParaRPr lang="en-US"/>
          </a:p>
        </p:txBody>
      </p:sp>
      <p:sp>
        <p:nvSpPr>
          <p:cNvPr id="6" name="Text 4"/>
          <p:cNvSpPr/>
          <p:nvPr/>
        </p:nvSpPr>
        <p:spPr>
          <a:xfrm>
            <a:off x="1269921" y="3280410"/>
            <a:ext cx="263925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Trung Nguyen</a:t>
            </a:r>
            <a:endParaRPr lang="en-US" sz="2598" dirty="0"/>
          </a:p>
        </p:txBody>
      </p:sp>
      <p:sp>
        <p:nvSpPr>
          <p:cNvPr id="7" name="Text 5"/>
          <p:cNvSpPr/>
          <p:nvPr/>
        </p:nvSpPr>
        <p:spPr>
          <a:xfrm>
            <a:off x="1269921" y="3956566"/>
            <a:ext cx="5633085" cy="422315"/>
          </a:xfrm>
          <a:prstGeom prst="rect">
            <a:avLst/>
          </a:prstGeom>
          <a:noFill/>
          <a:ln/>
        </p:spPr>
        <p:txBody>
          <a:bodyPr wrap="non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TBN140130</a:t>
            </a:r>
            <a:endParaRPr lang="en-US" sz="2078" dirty="0"/>
          </a:p>
        </p:txBody>
      </p:sp>
      <p:sp>
        <p:nvSpPr>
          <p:cNvPr id="8" name="Shape 6"/>
          <p:cNvSpPr/>
          <p:nvPr/>
        </p:nvSpPr>
        <p:spPr>
          <a:xfrm>
            <a:off x="7447121" y="3000137"/>
            <a:ext cx="6193631" cy="1659017"/>
          </a:xfrm>
          <a:prstGeom prst="roundRect">
            <a:avLst>
              <a:gd name="adj" fmla="val 7159"/>
            </a:avLst>
          </a:prstGeom>
          <a:solidFill>
            <a:srgbClr val="DADBF1"/>
          </a:solidFill>
          <a:ln w="16431">
            <a:solidFill>
              <a:srgbClr val="B5B7E3"/>
            </a:solidFill>
            <a:prstDash val="solid"/>
          </a:ln>
        </p:spPr>
        <p:txBody>
          <a:bodyPr/>
          <a:lstStyle/>
          <a:p>
            <a:endParaRPr lang="en-US"/>
          </a:p>
        </p:txBody>
      </p:sp>
      <p:sp>
        <p:nvSpPr>
          <p:cNvPr id="9" name="Text 7"/>
          <p:cNvSpPr/>
          <p:nvPr/>
        </p:nvSpPr>
        <p:spPr>
          <a:xfrm>
            <a:off x="7727394" y="3280410"/>
            <a:ext cx="263925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Jayanth Bandaru</a:t>
            </a:r>
            <a:endParaRPr lang="en-US" sz="2598" dirty="0"/>
          </a:p>
        </p:txBody>
      </p:sp>
      <p:sp>
        <p:nvSpPr>
          <p:cNvPr id="10" name="Text 8"/>
          <p:cNvSpPr/>
          <p:nvPr/>
        </p:nvSpPr>
        <p:spPr>
          <a:xfrm>
            <a:off x="7727394" y="3956566"/>
            <a:ext cx="5633085" cy="422315"/>
          </a:xfrm>
          <a:prstGeom prst="rect">
            <a:avLst/>
          </a:prstGeom>
          <a:noFill/>
          <a:ln/>
        </p:spPr>
        <p:txBody>
          <a:bodyPr wrap="non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JXB230003</a:t>
            </a:r>
            <a:endParaRPr lang="en-US" sz="2078" dirty="0"/>
          </a:p>
        </p:txBody>
      </p:sp>
      <p:sp>
        <p:nvSpPr>
          <p:cNvPr id="11" name="Shape 9"/>
          <p:cNvSpPr/>
          <p:nvPr/>
        </p:nvSpPr>
        <p:spPr>
          <a:xfrm>
            <a:off x="989648" y="4922996"/>
            <a:ext cx="6193631" cy="1659017"/>
          </a:xfrm>
          <a:prstGeom prst="roundRect">
            <a:avLst>
              <a:gd name="adj" fmla="val 7159"/>
            </a:avLst>
          </a:prstGeom>
          <a:solidFill>
            <a:srgbClr val="DADBF1"/>
          </a:solidFill>
          <a:ln w="16431">
            <a:solidFill>
              <a:srgbClr val="B5B7E3"/>
            </a:solidFill>
            <a:prstDash val="solid"/>
          </a:ln>
        </p:spPr>
        <p:txBody>
          <a:bodyPr/>
          <a:lstStyle/>
          <a:p>
            <a:endParaRPr lang="en-US"/>
          </a:p>
        </p:txBody>
      </p:sp>
      <p:sp>
        <p:nvSpPr>
          <p:cNvPr id="12" name="Text 10"/>
          <p:cNvSpPr/>
          <p:nvPr/>
        </p:nvSpPr>
        <p:spPr>
          <a:xfrm>
            <a:off x="1269921" y="5203269"/>
            <a:ext cx="405788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Bhavya Narendrabhai Patel</a:t>
            </a:r>
            <a:endParaRPr lang="en-US" sz="2598" dirty="0"/>
          </a:p>
        </p:txBody>
      </p:sp>
      <p:sp>
        <p:nvSpPr>
          <p:cNvPr id="13" name="Text 11"/>
          <p:cNvSpPr/>
          <p:nvPr/>
        </p:nvSpPr>
        <p:spPr>
          <a:xfrm>
            <a:off x="1269921" y="5879425"/>
            <a:ext cx="5633085" cy="422315"/>
          </a:xfrm>
          <a:prstGeom prst="rect">
            <a:avLst/>
          </a:prstGeom>
          <a:noFill/>
          <a:ln/>
        </p:spPr>
        <p:txBody>
          <a:bodyPr wrap="non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BXP220032</a:t>
            </a:r>
            <a:endParaRPr lang="en-US" sz="2078" dirty="0"/>
          </a:p>
        </p:txBody>
      </p:sp>
      <p:sp>
        <p:nvSpPr>
          <p:cNvPr id="14" name="Shape 12"/>
          <p:cNvSpPr/>
          <p:nvPr/>
        </p:nvSpPr>
        <p:spPr>
          <a:xfrm>
            <a:off x="7447121" y="4922996"/>
            <a:ext cx="6193631" cy="1659017"/>
          </a:xfrm>
          <a:prstGeom prst="roundRect">
            <a:avLst>
              <a:gd name="adj" fmla="val 7159"/>
            </a:avLst>
          </a:prstGeom>
          <a:solidFill>
            <a:srgbClr val="DADBF1"/>
          </a:solidFill>
          <a:ln w="16431">
            <a:solidFill>
              <a:srgbClr val="B5B7E3"/>
            </a:solidFill>
            <a:prstDash val="solid"/>
          </a:ln>
        </p:spPr>
        <p:txBody>
          <a:bodyPr/>
          <a:lstStyle/>
          <a:p>
            <a:endParaRPr lang="en-US"/>
          </a:p>
        </p:txBody>
      </p:sp>
      <p:sp>
        <p:nvSpPr>
          <p:cNvPr id="15" name="Text 13"/>
          <p:cNvSpPr/>
          <p:nvPr/>
        </p:nvSpPr>
        <p:spPr>
          <a:xfrm>
            <a:off x="7727394" y="5203269"/>
            <a:ext cx="2862262"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Sri Harsha Mahanti</a:t>
            </a:r>
            <a:endParaRPr lang="en-US" sz="2598" dirty="0"/>
          </a:p>
        </p:txBody>
      </p:sp>
      <p:sp>
        <p:nvSpPr>
          <p:cNvPr id="16" name="Text 14"/>
          <p:cNvSpPr/>
          <p:nvPr/>
        </p:nvSpPr>
        <p:spPr>
          <a:xfrm>
            <a:off x="7727394" y="5879425"/>
            <a:ext cx="5633085" cy="422315"/>
          </a:xfrm>
          <a:prstGeom prst="rect">
            <a:avLst/>
          </a:prstGeom>
          <a:noFill/>
          <a:ln/>
        </p:spPr>
        <p:txBody>
          <a:bodyPr wrap="non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SXM220117</a:t>
            </a:r>
            <a:endParaRPr lang="en-US" sz="2078"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8784669"/>
          </a:xfrm>
          <a:prstGeom prst="rect">
            <a:avLst/>
          </a:prstGeom>
          <a:solidFill>
            <a:srgbClr val="FFFFFF"/>
          </a:solidFill>
          <a:ln w="16431">
            <a:solidFill>
              <a:srgbClr val="E5E0DF"/>
            </a:solidFill>
            <a:prstDash val="solid"/>
          </a:ln>
        </p:spPr>
        <p:txBody>
          <a:bodyPr/>
          <a:lstStyle/>
          <a:p>
            <a:endParaRPr lang="en-US"/>
          </a:p>
        </p:txBody>
      </p:sp>
      <p:sp>
        <p:nvSpPr>
          <p:cNvPr id="4" name="Text 2"/>
          <p:cNvSpPr/>
          <p:nvPr/>
        </p:nvSpPr>
        <p:spPr>
          <a:xfrm>
            <a:off x="989648" y="725805"/>
            <a:ext cx="5278517" cy="824746"/>
          </a:xfrm>
          <a:prstGeom prst="rect">
            <a:avLst/>
          </a:prstGeom>
          <a:noFill/>
          <a:ln/>
        </p:spPr>
        <p:txBody>
          <a:bodyPr wrap="none" rtlCol="0" anchor="t"/>
          <a:lstStyle/>
          <a:p>
            <a:pPr marL="0" indent="0">
              <a:lnSpc>
                <a:spcPts val="6494"/>
              </a:lnSpc>
              <a:buNone/>
            </a:pPr>
            <a:r>
              <a:rPr lang="en-US" sz="5195" b="1" kern="0" spc="-156" dirty="0">
                <a:solidFill>
                  <a:srgbClr val="000000"/>
                </a:solidFill>
                <a:latin typeface="Inter" pitchFamily="34" charset="0"/>
                <a:ea typeface="Inter" pitchFamily="34" charset="-122"/>
                <a:cs typeface="Inter" pitchFamily="34" charset="-120"/>
              </a:rPr>
              <a:t>Project Summary</a:t>
            </a:r>
            <a:endParaRPr lang="en-US" sz="5195" dirty="0"/>
          </a:p>
        </p:txBody>
      </p:sp>
      <p:sp>
        <p:nvSpPr>
          <p:cNvPr id="5" name="Shape 3"/>
          <p:cNvSpPr/>
          <p:nvPr/>
        </p:nvSpPr>
        <p:spPr>
          <a:xfrm>
            <a:off x="989648" y="2284452"/>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6" name="Text 4"/>
          <p:cNvSpPr/>
          <p:nvPr/>
        </p:nvSpPr>
        <p:spPr>
          <a:xfrm>
            <a:off x="1190030" y="2333863"/>
            <a:ext cx="19288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1</a:t>
            </a:r>
            <a:endParaRPr lang="en-US" sz="3117" dirty="0"/>
          </a:p>
        </p:txBody>
      </p:sp>
      <p:sp>
        <p:nvSpPr>
          <p:cNvPr id="7" name="Text 5"/>
          <p:cNvSpPr/>
          <p:nvPr/>
        </p:nvSpPr>
        <p:spPr>
          <a:xfrm>
            <a:off x="1847255" y="2375178"/>
            <a:ext cx="263925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Objective</a:t>
            </a:r>
            <a:endParaRPr lang="en-US" sz="2598" dirty="0"/>
          </a:p>
        </p:txBody>
      </p:sp>
      <p:sp>
        <p:nvSpPr>
          <p:cNvPr id="8" name="Text 6"/>
          <p:cNvSpPr/>
          <p:nvPr/>
        </p:nvSpPr>
        <p:spPr>
          <a:xfrm>
            <a:off x="1847255" y="3051334"/>
            <a:ext cx="11793498" cy="844629"/>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To help people better understand the Paris housing market, whether they are agents, landlords, or potential buyers.</a:t>
            </a:r>
            <a:endParaRPr lang="en-US" sz="2078" dirty="0"/>
          </a:p>
        </p:txBody>
      </p:sp>
      <p:sp>
        <p:nvSpPr>
          <p:cNvPr id="9" name="Shape 7"/>
          <p:cNvSpPr/>
          <p:nvPr/>
        </p:nvSpPr>
        <p:spPr>
          <a:xfrm>
            <a:off x="989648" y="4365903"/>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0" name="Text 8"/>
          <p:cNvSpPr/>
          <p:nvPr/>
        </p:nvSpPr>
        <p:spPr>
          <a:xfrm>
            <a:off x="1163360" y="4415314"/>
            <a:ext cx="24622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2</a:t>
            </a:r>
            <a:endParaRPr lang="en-US" sz="3117" dirty="0"/>
          </a:p>
        </p:txBody>
      </p:sp>
      <p:sp>
        <p:nvSpPr>
          <p:cNvPr id="11" name="Text 9"/>
          <p:cNvSpPr/>
          <p:nvPr/>
        </p:nvSpPr>
        <p:spPr>
          <a:xfrm>
            <a:off x="1847255" y="4456628"/>
            <a:ext cx="263925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Approach</a:t>
            </a:r>
            <a:endParaRPr lang="en-US" sz="2598" dirty="0"/>
          </a:p>
        </p:txBody>
      </p:sp>
      <p:sp>
        <p:nvSpPr>
          <p:cNvPr id="12" name="Text 10"/>
          <p:cNvSpPr/>
          <p:nvPr/>
        </p:nvSpPr>
        <p:spPr>
          <a:xfrm>
            <a:off x="1847255" y="5132784"/>
            <a:ext cx="11793498" cy="844629"/>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Using computer tools to categorize homes into types and dissect data with sophisticated analytics.</a:t>
            </a:r>
            <a:endParaRPr lang="en-US" sz="2078" dirty="0"/>
          </a:p>
        </p:txBody>
      </p:sp>
      <p:sp>
        <p:nvSpPr>
          <p:cNvPr id="13" name="Shape 11"/>
          <p:cNvSpPr/>
          <p:nvPr/>
        </p:nvSpPr>
        <p:spPr>
          <a:xfrm>
            <a:off x="989648" y="6447353"/>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4" name="Text 12"/>
          <p:cNvSpPr/>
          <p:nvPr/>
        </p:nvSpPr>
        <p:spPr>
          <a:xfrm>
            <a:off x="1155740" y="6496764"/>
            <a:ext cx="26146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3</a:t>
            </a:r>
            <a:endParaRPr lang="en-US" sz="3117" dirty="0"/>
          </a:p>
        </p:txBody>
      </p:sp>
      <p:sp>
        <p:nvSpPr>
          <p:cNvPr id="15" name="Text 13"/>
          <p:cNvSpPr/>
          <p:nvPr/>
        </p:nvSpPr>
        <p:spPr>
          <a:xfrm>
            <a:off x="1847255" y="6538079"/>
            <a:ext cx="263925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Goal</a:t>
            </a:r>
            <a:endParaRPr lang="en-US" sz="2598" dirty="0"/>
          </a:p>
        </p:txBody>
      </p:sp>
      <p:sp>
        <p:nvSpPr>
          <p:cNvPr id="16" name="Text 14"/>
          <p:cNvSpPr/>
          <p:nvPr/>
        </p:nvSpPr>
        <p:spPr>
          <a:xfrm>
            <a:off x="1847255" y="7214235"/>
            <a:ext cx="11793498" cy="844629"/>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To simplify how the Paris housing market works for professionals and individuals looking for a new home.</a:t>
            </a:r>
            <a:endParaRPr lang="en-US" sz="2078"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9075063"/>
          </a:xfrm>
          <a:prstGeom prst="rect">
            <a:avLst/>
          </a:prstGeom>
          <a:solidFill>
            <a:srgbClr val="FFFFFF"/>
          </a:solidFill>
          <a:ln w="16431">
            <a:solidFill>
              <a:srgbClr val="E5E0DF"/>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10972800" y="0"/>
            <a:ext cx="3657600" cy="9075063"/>
          </a:xfrm>
          <a:prstGeom prst="rect">
            <a:avLst/>
          </a:prstGeom>
        </p:spPr>
      </p:pic>
      <p:sp>
        <p:nvSpPr>
          <p:cNvPr id="5" name="Text 2"/>
          <p:cNvSpPr/>
          <p:nvPr/>
        </p:nvSpPr>
        <p:spPr>
          <a:xfrm>
            <a:off x="989648" y="725805"/>
            <a:ext cx="8905280" cy="824746"/>
          </a:xfrm>
          <a:prstGeom prst="rect">
            <a:avLst/>
          </a:prstGeom>
          <a:noFill/>
          <a:ln/>
        </p:spPr>
        <p:txBody>
          <a:bodyPr wrap="none" rtlCol="0" anchor="t"/>
          <a:lstStyle/>
          <a:p>
            <a:pPr marL="0" indent="0">
              <a:lnSpc>
                <a:spcPts val="6494"/>
              </a:lnSpc>
              <a:buNone/>
            </a:pPr>
            <a:r>
              <a:rPr lang="en-US" sz="5195" b="1" kern="0" spc="-156" dirty="0">
                <a:solidFill>
                  <a:srgbClr val="000000"/>
                </a:solidFill>
                <a:latin typeface="Inter" pitchFamily="34" charset="0"/>
                <a:ea typeface="Inter" pitchFamily="34" charset="-122"/>
                <a:cs typeface="Inter" pitchFamily="34" charset="-120"/>
              </a:rPr>
              <a:t>Motivation Behind the Project</a:t>
            </a:r>
            <a:endParaRPr lang="en-US" sz="5195" dirty="0"/>
          </a:p>
        </p:txBody>
      </p:sp>
      <p:sp>
        <p:nvSpPr>
          <p:cNvPr id="6" name="Shape 3"/>
          <p:cNvSpPr/>
          <p:nvPr/>
        </p:nvSpPr>
        <p:spPr>
          <a:xfrm>
            <a:off x="989648" y="2152531"/>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7" name="Text 4"/>
          <p:cNvSpPr/>
          <p:nvPr/>
        </p:nvSpPr>
        <p:spPr>
          <a:xfrm>
            <a:off x="1190030" y="2201942"/>
            <a:ext cx="19288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1</a:t>
            </a:r>
            <a:endParaRPr lang="en-US" sz="3117" dirty="0"/>
          </a:p>
        </p:txBody>
      </p:sp>
      <p:sp>
        <p:nvSpPr>
          <p:cNvPr id="8" name="Text 5"/>
          <p:cNvSpPr/>
          <p:nvPr/>
        </p:nvSpPr>
        <p:spPr>
          <a:xfrm>
            <a:off x="1847255" y="2243257"/>
            <a:ext cx="294155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Parisian Real Estate</a:t>
            </a:r>
            <a:endParaRPr lang="en-US" sz="2598" dirty="0"/>
          </a:p>
        </p:txBody>
      </p:sp>
      <p:sp>
        <p:nvSpPr>
          <p:cNvPr id="9" name="Text 6"/>
          <p:cNvSpPr/>
          <p:nvPr/>
        </p:nvSpPr>
        <p:spPr>
          <a:xfrm>
            <a:off x="1847255" y="2919413"/>
            <a:ext cx="8135898" cy="1266944"/>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Exploring the Kaggle dataset to gain a detailed understanding of the various factors that impact housing prices in this well-known city.</a:t>
            </a:r>
            <a:endParaRPr lang="en-US" sz="2078" dirty="0"/>
          </a:p>
        </p:txBody>
      </p:sp>
      <p:sp>
        <p:nvSpPr>
          <p:cNvPr id="10" name="Shape 7"/>
          <p:cNvSpPr/>
          <p:nvPr/>
        </p:nvSpPr>
        <p:spPr>
          <a:xfrm>
            <a:off x="989648" y="4656296"/>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1" name="Text 8"/>
          <p:cNvSpPr/>
          <p:nvPr/>
        </p:nvSpPr>
        <p:spPr>
          <a:xfrm>
            <a:off x="1163360" y="4705707"/>
            <a:ext cx="24622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2</a:t>
            </a:r>
            <a:endParaRPr lang="en-US" sz="3117" dirty="0"/>
          </a:p>
        </p:txBody>
      </p:sp>
      <p:sp>
        <p:nvSpPr>
          <p:cNvPr id="12" name="Text 9"/>
          <p:cNvSpPr/>
          <p:nvPr/>
        </p:nvSpPr>
        <p:spPr>
          <a:xfrm>
            <a:off x="1847255" y="4747022"/>
            <a:ext cx="263925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Spatial Analysis</a:t>
            </a:r>
            <a:endParaRPr lang="en-US" sz="2598" dirty="0"/>
          </a:p>
        </p:txBody>
      </p:sp>
      <p:sp>
        <p:nvSpPr>
          <p:cNvPr id="13" name="Text 10"/>
          <p:cNvSpPr/>
          <p:nvPr/>
        </p:nvSpPr>
        <p:spPr>
          <a:xfrm>
            <a:off x="1847255" y="5423178"/>
            <a:ext cx="8135898" cy="844629"/>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Understanding the various factors that affect property values in different districts.</a:t>
            </a:r>
            <a:endParaRPr lang="en-US" sz="2078" dirty="0"/>
          </a:p>
        </p:txBody>
      </p:sp>
      <p:sp>
        <p:nvSpPr>
          <p:cNvPr id="14" name="Shape 11"/>
          <p:cNvSpPr/>
          <p:nvPr/>
        </p:nvSpPr>
        <p:spPr>
          <a:xfrm>
            <a:off x="989648" y="6737747"/>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5" name="Text 12"/>
          <p:cNvSpPr/>
          <p:nvPr/>
        </p:nvSpPr>
        <p:spPr>
          <a:xfrm>
            <a:off x="1155740" y="6787158"/>
            <a:ext cx="26146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3</a:t>
            </a:r>
            <a:endParaRPr lang="en-US" sz="3117" dirty="0"/>
          </a:p>
        </p:txBody>
      </p:sp>
      <p:sp>
        <p:nvSpPr>
          <p:cNvPr id="16" name="Text 13"/>
          <p:cNvSpPr/>
          <p:nvPr/>
        </p:nvSpPr>
        <p:spPr>
          <a:xfrm>
            <a:off x="1847255" y="6828473"/>
            <a:ext cx="2811185"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Temporal Analysis</a:t>
            </a:r>
            <a:endParaRPr lang="en-US" sz="2598" dirty="0"/>
          </a:p>
        </p:txBody>
      </p:sp>
      <p:sp>
        <p:nvSpPr>
          <p:cNvPr id="17" name="Text 14"/>
          <p:cNvSpPr/>
          <p:nvPr/>
        </p:nvSpPr>
        <p:spPr>
          <a:xfrm>
            <a:off x="1847255" y="7504628"/>
            <a:ext cx="8135898" cy="844629"/>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Identifying patterns influenced by economic shifts, seasonal variations, and broader market trends.</a:t>
            </a:r>
            <a:endParaRPr lang="en-US" sz="2078"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w="16431">
            <a:solidFill>
              <a:srgbClr val="E5E0DF"/>
            </a:solidFill>
            <a:prstDash val="solid"/>
          </a:ln>
        </p:spPr>
        <p:txBody>
          <a:bodyPr/>
          <a:lstStyle/>
          <a:p>
            <a:endParaRPr lang="en-US"/>
          </a:p>
        </p:txBody>
      </p:sp>
      <p:sp>
        <p:nvSpPr>
          <p:cNvPr id="4" name="Text 2"/>
          <p:cNvSpPr/>
          <p:nvPr/>
        </p:nvSpPr>
        <p:spPr>
          <a:xfrm>
            <a:off x="989648" y="2071092"/>
            <a:ext cx="5278517" cy="824746"/>
          </a:xfrm>
          <a:prstGeom prst="rect">
            <a:avLst/>
          </a:prstGeom>
          <a:noFill/>
          <a:ln/>
        </p:spPr>
        <p:txBody>
          <a:bodyPr wrap="none" rtlCol="0" anchor="t"/>
          <a:lstStyle/>
          <a:p>
            <a:pPr marL="0" indent="0">
              <a:lnSpc>
                <a:spcPts val="6494"/>
              </a:lnSpc>
              <a:buNone/>
            </a:pPr>
            <a:r>
              <a:rPr lang="en-US" sz="5195" b="1" kern="0" spc="-156" dirty="0">
                <a:solidFill>
                  <a:srgbClr val="000000"/>
                </a:solidFill>
                <a:latin typeface="Inter" pitchFamily="34" charset="0"/>
                <a:ea typeface="Inter" pitchFamily="34" charset="-122"/>
                <a:cs typeface="Inter" pitchFamily="34" charset="-120"/>
              </a:rPr>
              <a:t>Data Description</a:t>
            </a:r>
            <a:endParaRPr lang="en-US" sz="5195" dirty="0"/>
          </a:p>
        </p:txBody>
      </p:sp>
      <p:sp>
        <p:nvSpPr>
          <p:cNvPr id="5" name="Text 3"/>
          <p:cNvSpPr/>
          <p:nvPr/>
        </p:nvSpPr>
        <p:spPr>
          <a:xfrm>
            <a:off x="989648" y="3555563"/>
            <a:ext cx="2639258" cy="412313"/>
          </a:xfrm>
          <a:prstGeom prst="rect">
            <a:avLst/>
          </a:prstGeom>
          <a:noFill/>
          <a:ln/>
        </p:spPr>
        <p:txBody>
          <a:bodyPr wrap="none" rtlCol="0" anchor="t"/>
          <a:lstStyle/>
          <a:p>
            <a:pPr marL="0" indent="0">
              <a:lnSpc>
                <a:spcPts val="3247"/>
              </a:lnSpc>
              <a:buNone/>
            </a:pPr>
            <a:r>
              <a:rPr lang="en-US" sz="2598" b="1" kern="0" spc="-78" dirty="0">
                <a:solidFill>
                  <a:srgbClr val="000000"/>
                </a:solidFill>
                <a:latin typeface="Inter" pitchFamily="34" charset="0"/>
                <a:ea typeface="Inter" pitchFamily="34" charset="-122"/>
                <a:cs typeface="Inter" pitchFamily="34" charset="-120"/>
              </a:rPr>
              <a:t>Main Attribute</a:t>
            </a:r>
            <a:endParaRPr lang="en-US" sz="2598" dirty="0"/>
          </a:p>
        </p:txBody>
      </p:sp>
      <p:sp>
        <p:nvSpPr>
          <p:cNvPr id="6" name="Text 4"/>
          <p:cNvSpPr/>
          <p:nvPr/>
        </p:nvSpPr>
        <p:spPr>
          <a:xfrm>
            <a:off x="989648" y="4231719"/>
            <a:ext cx="3787259" cy="1266944"/>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The price, which provides the estimated cost of housing in Paris.</a:t>
            </a:r>
            <a:endParaRPr lang="en-US" sz="2078" dirty="0"/>
          </a:p>
        </p:txBody>
      </p:sp>
      <p:sp>
        <p:nvSpPr>
          <p:cNvPr id="7" name="Text 5"/>
          <p:cNvSpPr/>
          <p:nvPr/>
        </p:nvSpPr>
        <p:spPr>
          <a:xfrm>
            <a:off x="5428417" y="3555563"/>
            <a:ext cx="3177778" cy="412313"/>
          </a:xfrm>
          <a:prstGeom prst="rect">
            <a:avLst/>
          </a:prstGeom>
          <a:noFill/>
          <a:ln/>
        </p:spPr>
        <p:txBody>
          <a:bodyPr wrap="none" rtlCol="0" anchor="t"/>
          <a:lstStyle/>
          <a:p>
            <a:pPr marL="0" indent="0">
              <a:lnSpc>
                <a:spcPts val="3247"/>
              </a:lnSpc>
              <a:buNone/>
            </a:pPr>
            <a:r>
              <a:rPr lang="en-US" sz="2598" b="1" kern="0" spc="-78" dirty="0">
                <a:solidFill>
                  <a:srgbClr val="000000"/>
                </a:solidFill>
                <a:latin typeface="Inter" pitchFamily="34" charset="0"/>
                <a:ea typeface="Inter" pitchFamily="34" charset="-122"/>
                <a:cs typeface="Inter" pitchFamily="34" charset="-120"/>
              </a:rPr>
              <a:t>Numerical Attributes</a:t>
            </a:r>
            <a:endParaRPr lang="en-US" sz="2598" dirty="0"/>
          </a:p>
        </p:txBody>
      </p:sp>
      <p:sp>
        <p:nvSpPr>
          <p:cNvPr id="8" name="Text 6"/>
          <p:cNvSpPr/>
          <p:nvPr/>
        </p:nvSpPr>
        <p:spPr>
          <a:xfrm>
            <a:off x="5428417" y="4231719"/>
            <a:ext cx="3787259" cy="1689259"/>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Ten numerical and eight categorical attributes impacting the cost of housing in Paris.</a:t>
            </a:r>
            <a:endParaRPr lang="en-US" sz="2078" dirty="0"/>
          </a:p>
        </p:txBody>
      </p:sp>
      <p:sp>
        <p:nvSpPr>
          <p:cNvPr id="9" name="Text 7"/>
          <p:cNvSpPr/>
          <p:nvPr/>
        </p:nvSpPr>
        <p:spPr>
          <a:xfrm>
            <a:off x="9867186" y="3555563"/>
            <a:ext cx="2639258" cy="412313"/>
          </a:xfrm>
          <a:prstGeom prst="rect">
            <a:avLst/>
          </a:prstGeom>
          <a:noFill/>
          <a:ln/>
        </p:spPr>
        <p:txBody>
          <a:bodyPr wrap="none" rtlCol="0" anchor="t"/>
          <a:lstStyle/>
          <a:p>
            <a:pPr marL="0" indent="0">
              <a:lnSpc>
                <a:spcPts val="3247"/>
              </a:lnSpc>
              <a:buNone/>
            </a:pPr>
            <a:r>
              <a:rPr lang="en-US" sz="2598" b="1" kern="0" spc="-78" dirty="0">
                <a:solidFill>
                  <a:srgbClr val="000000"/>
                </a:solidFill>
                <a:latin typeface="Inter" pitchFamily="34" charset="0"/>
                <a:ea typeface="Inter" pitchFamily="34" charset="-122"/>
                <a:cs typeface="Inter" pitchFamily="34" charset="-120"/>
              </a:rPr>
              <a:t>Utilization</a:t>
            </a:r>
            <a:endParaRPr lang="en-US" sz="2598" dirty="0"/>
          </a:p>
        </p:txBody>
      </p:sp>
      <p:sp>
        <p:nvSpPr>
          <p:cNvPr id="10" name="Text 8"/>
          <p:cNvSpPr/>
          <p:nvPr/>
        </p:nvSpPr>
        <p:spPr>
          <a:xfrm>
            <a:off x="9867186" y="4231719"/>
            <a:ext cx="3787259" cy="1266944"/>
          </a:xfrm>
          <a:prstGeom prst="rect">
            <a:avLst/>
          </a:prstGeom>
          <a:noFill/>
          <a:ln/>
        </p:spPr>
        <p:txBody>
          <a:bodyPr wrap="square" rtlCol="0" anchor="t"/>
          <a:lstStyle/>
          <a:p>
            <a:pPr marL="0" indent="0">
              <a:lnSpc>
                <a:spcPts val="3325"/>
              </a:lnSpc>
              <a:buNone/>
            </a:pPr>
            <a:r>
              <a:rPr lang="en-US" sz="2078" kern="0" spc="-42" dirty="0">
                <a:solidFill>
                  <a:srgbClr val="272525"/>
                </a:solidFill>
                <a:latin typeface="Inter" pitchFamily="34" charset="0"/>
                <a:ea typeface="Inter" pitchFamily="34" charset="-122"/>
                <a:cs typeface="Inter" pitchFamily="34" charset="-120"/>
              </a:rPr>
              <a:t>Identifying the significant variables affecting the cost of housing.</a:t>
            </a:r>
            <a:endParaRPr lang="en-US" sz="2078"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w="16431">
            <a:solidFill>
              <a:srgbClr val="E5E0DF"/>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989648" y="2880955"/>
            <a:ext cx="6853833" cy="824746"/>
          </a:xfrm>
          <a:prstGeom prst="rect">
            <a:avLst/>
          </a:prstGeom>
          <a:noFill/>
          <a:ln/>
        </p:spPr>
        <p:txBody>
          <a:bodyPr wrap="none" rtlCol="0" anchor="t"/>
          <a:lstStyle/>
          <a:p>
            <a:pPr marL="0" indent="0">
              <a:lnSpc>
                <a:spcPts val="6494"/>
              </a:lnSpc>
              <a:buNone/>
            </a:pPr>
            <a:r>
              <a:rPr lang="en-US" sz="5195" b="1" kern="0" spc="-156" dirty="0">
                <a:solidFill>
                  <a:srgbClr val="000000"/>
                </a:solidFill>
                <a:latin typeface="Inter" pitchFamily="34" charset="0"/>
                <a:ea typeface="Inter" pitchFamily="34" charset="-122"/>
                <a:cs typeface="Inter" pitchFamily="34" charset="-120"/>
              </a:rPr>
              <a:t>Project Methodologies</a:t>
            </a:r>
            <a:endParaRPr lang="en-US" sz="5195" dirty="0"/>
          </a:p>
        </p:txBody>
      </p:sp>
      <p:pic>
        <p:nvPicPr>
          <p:cNvPr id="6" name="Image 1" descr="preencoded.png"/>
          <p:cNvPicPr>
            <a:picLocks noChangeAspect="1"/>
          </p:cNvPicPr>
          <p:nvPr/>
        </p:nvPicPr>
        <p:blipFill>
          <a:blip r:embed="rId4"/>
          <a:stretch>
            <a:fillRect/>
          </a:stretch>
        </p:blipFill>
        <p:spPr>
          <a:xfrm>
            <a:off x="1022628" y="4231481"/>
            <a:ext cx="148352" cy="197882"/>
          </a:xfrm>
          <a:prstGeom prst="rect">
            <a:avLst/>
          </a:prstGeom>
        </p:spPr>
      </p:pic>
      <p:sp>
        <p:nvSpPr>
          <p:cNvPr id="7" name="Text 3"/>
          <p:cNvSpPr/>
          <p:nvPr/>
        </p:nvSpPr>
        <p:spPr>
          <a:xfrm>
            <a:off x="1385530" y="4101584"/>
            <a:ext cx="6768822" cy="475059"/>
          </a:xfrm>
          <a:prstGeom prst="rect">
            <a:avLst/>
          </a:prstGeom>
          <a:noFill/>
          <a:ln/>
        </p:spPr>
        <p:txBody>
          <a:bodyPr wrap="none" rtlCol="0" anchor="t"/>
          <a:lstStyle/>
          <a:p>
            <a:pPr marL="0" indent="0">
              <a:lnSpc>
                <a:spcPts val="3741"/>
              </a:lnSpc>
              <a:buNone/>
            </a:pPr>
            <a:r>
              <a:rPr lang="en-US" sz="2078" kern="0" spc="-42" dirty="0">
                <a:solidFill>
                  <a:srgbClr val="272525"/>
                </a:solidFill>
                <a:latin typeface="Inter" pitchFamily="34" charset="0"/>
                <a:ea typeface="Inter" pitchFamily="34" charset="-122"/>
                <a:cs typeface="Inter" pitchFamily="34" charset="-120"/>
              </a:rPr>
              <a:t>Data Cleaning</a:t>
            </a:r>
            <a:endParaRPr lang="en-US" sz="2078" dirty="0"/>
          </a:p>
        </p:txBody>
      </p:sp>
      <p:pic>
        <p:nvPicPr>
          <p:cNvPr id="8" name="Image 2" descr="preencoded.png"/>
          <p:cNvPicPr>
            <a:picLocks noChangeAspect="1"/>
          </p:cNvPicPr>
          <p:nvPr/>
        </p:nvPicPr>
        <p:blipFill>
          <a:blip r:embed="rId4"/>
          <a:stretch>
            <a:fillRect/>
          </a:stretch>
        </p:blipFill>
        <p:spPr>
          <a:xfrm>
            <a:off x="1022628" y="5003363"/>
            <a:ext cx="148352" cy="197882"/>
          </a:xfrm>
          <a:prstGeom prst="rect">
            <a:avLst/>
          </a:prstGeom>
        </p:spPr>
      </p:pic>
      <p:sp>
        <p:nvSpPr>
          <p:cNvPr id="9" name="Text 4"/>
          <p:cNvSpPr/>
          <p:nvPr/>
        </p:nvSpPr>
        <p:spPr>
          <a:xfrm>
            <a:off x="1385530" y="4873466"/>
            <a:ext cx="6768822" cy="475059"/>
          </a:xfrm>
          <a:prstGeom prst="rect">
            <a:avLst/>
          </a:prstGeom>
          <a:noFill/>
          <a:ln/>
        </p:spPr>
        <p:txBody>
          <a:bodyPr wrap="none" rtlCol="0" anchor="t"/>
          <a:lstStyle/>
          <a:p>
            <a:pPr marL="0" indent="0">
              <a:lnSpc>
                <a:spcPts val="3741"/>
              </a:lnSpc>
              <a:buNone/>
            </a:pPr>
            <a:r>
              <a:rPr lang="en-US" sz="2078" kern="0" spc="-42" dirty="0">
                <a:solidFill>
                  <a:srgbClr val="272525"/>
                </a:solidFill>
                <a:latin typeface="Inter" pitchFamily="34" charset="0"/>
                <a:ea typeface="Inter" pitchFamily="34" charset="-122"/>
                <a:cs typeface="Inter" pitchFamily="34" charset="-120"/>
              </a:rPr>
              <a:t>BI Model</a:t>
            </a:r>
            <a:endParaRPr lang="en-US" sz="2078"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9533930"/>
          </a:xfrm>
          <a:prstGeom prst="rect">
            <a:avLst/>
          </a:prstGeom>
          <a:solidFill>
            <a:srgbClr val="FFFFFF"/>
          </a:solidFill>
          <a:ln w="16431">
            <a:solidFill>
              <a:srgbClr val="E5E0DF"/>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3657600" cy="9533930"/>
          </a:xfrm>
          <a:prstGeom prst="rect">
            <a:avLst/>
          </a:prstGeom>
        </p:spPr>
      </p:pic>
      <p:sp>
        <p:nvSpPr>
          <p:cNvPr id="5" name="Text 2"/>
          <p:cNvSpPr/>
          <p:nvPr/>
        </p:nvSpPr>
        <p:spPr>
          <a:xfrm>
            <a:off x="4647248" y="725805"/>
            <a:ext cx="7803356" cy="824746"/>
          </a:xfrm>
          <a:prstGeom prst="rect">
            <a:avLst/>
          </a:prstGeom>
          <a:noFill/>
          <a:ln/>
        </p:spPr>
        <p:txBody>
          <a:bodyPr wrap="none" rtlCol="0" anchor="t"/>
          <a:lstStyle/>
          <a:p>
            <a:pPr marL="0" indent="0">
              <a:lnSpc>
                <a:spcPts val="6494"/>
              </a:lnSpc>
              <a:buNone/>
            </a:pPr>
            <a:r>
              <a:rPr lang="en-US" sz="5195" b="1" kern="0" spc="-156" dirty="0">
                <a:solidFill>
                  <a:srgbClr val="000000"/>
                </a:solidFill>
                <a:latin typeface="Inter" pitchFamily="34" charset="0"/>
                <a:ea typeface="Inter" pitchFamily="34" charset="-122"/>
                <a:cs typeface="Inter" pitchFamily="34" charset="-120"/>
              </a:rPr>
              <a:t>Exploratory Data Analysis</a:t>
            </a:r>
            <a:endParaRPr lang="en-US" sz="5195" dirty="0"/>
          </a:p>
        </p:txBody>
      </p:sp>
      <p:sp>
        <p:nvSpPr>
          <p:cNvPr id="6" name="Shape 3"/>
          <p:cNvSpPr/>
          <p:nvPr/>
        </p:nvSpPr>
        <p:spPr>
          <a:xfrm>
            <a:off x="5016818" y="1946434"/>
            <a:ext cx="52745" cy="6861691"/>
          </a:xfrm>
          <a:prstGeom prst="rect">
            <a:avLst/>
          </a:prstGeom>
          <a:solidFill>
            <a:srgbClr val="B5B7E3"/>
          </a:solidFill>
          <a:ln/>
        </p:spPr>
        <p:txBody>
          <a:bodyPr/>
          <a:lstStyle/>
          <a:p>
            <a:endParaRPr lang="en-US"/>
          </a:p>
        </p:txBody>
      </p:sp>
      <p:sp>
        <p:nvSpPr>
          <p:cNvPr id="7" name="Shape 4"/>
          <p:cNvSpPr/>
          <p:nvPr/>
        </p:nvSpPr>
        <p:spPr>
          <a:xfrm>
            <a:off x="5340013" y="2422981"/>
            <a:ext cx="923687" cy="52745"/>
          </a:xfrm>
          <a:prstGeom prst="rect">
            <a:avLst/>
          </a:prstGeom>
          <a:solidFill>
            <a:srgbClr val="B5B7E3"/>
          </a:solidFill>
          <a:ln/>
        </p:spPr>
        <p:txBody>
          <a:bodyPr/>
          <a:lstStyle/>
          <a:p>
            <a:endParaRPr lang="en-US"/>
          </a:p>
        </p:txBody>
      </p:sp>
      <p:sp>
        <p:nvSpPr>
          <p:cNvPr id="8" name="Shape 5"/>
          <p:cNvSpPr/>
          <p:nvPr/>
        </p:nvSpPr>
        <p:spPr>
          <a:xfrm>
            <a:off x="4746248" y="2152531"/>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9" name="Text 6"/>
          <p:cNvSpPr/>
          <p:nvPr/>
        </p:nvSpPr>
        <p:spPr>
          <a:xfrm>
            <a:off x="4946630" y="2201942"/>
            <a:ext cx="19288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1</a:t>
            </a:r>
            <a:endParaRPr lang="en-US" sz="3117" dirty="0"/>
          </a:p>
        </p:txBody>
      </p:sp>
      <p:sp>
        <p:nvSpPr>
          <p:cNvPr id="10" name="Text 7"/>
          <p:cNvSpPr/>
          <p:nvPr/>
        </p:nvSpPr>
        <p:spPr>
          <a:xfrm>
            <a:off x="6494740" y="2210276"/>
            <a:ext cx="3717250" cy="412313"/>
          </a:xfrm>
          <a:prstGeom prst="rect">
            <a:avLst/>
          </a:prstGeom>
          <a:noFill/>
          <a:ln/>
        </p:spPr>
        <p:txBody>
          <a:bodyPr wrap="none" rtlCol="0" anchor="t"/>
          <a:lstStyle/>
          <a:p>
            <a:pPr marL="0" indent="0" algn="l">
              <a:lnSpc>
                <a:spcPts val="3247"/>
              </a:lnSpc>
              <a:buNone/>
            </a:pPr>
            <a:r>
              <a:rPr lang="en-US" sz="2598" b="1" kern="0" spc="-78" dirty="0">
                <a:solidFill>
                  <a:srgbClr val="272525"/>
                </a:solidFill>
                <a:latin typeface="Inter" pitchFamily="34" charset="0"/>
                <a:ea typeface="Inter" pitchFamily="34" charset="-122"/>
                <a:cs typeface="Inter" pitchFamily="34" charset="-120"/>
              </a:rPr>
              <a:t>Checking for Null Values</a:t>
            </a:r>
            <a:endParaRPr lang="en-US" sz="2598" dirty="0"/>
          </a:p>
        </p:txBody>
      </p:sp>
      <p:sp>
        <p:nvSpPr>
          <p:cNvPr id="11" name="Text 8"/>
          <p:cNvSpPr/>
          <p:nvPr/>
        </p:nvSpPr>
        <p:spPr>
          <a:xfrm>
            <a:off x="6494740" y="2886432"/>
            <a:ext cx="7146012" cy="844629"/>
          </a:xfrm>
          <a:prstGeom prst="rect">
            <a:avLst/>
          </a:prstGeom>
          <a:noFill/>
          <a:ln/>
        </p:spPr>
        <p:txBody>
          <a:bodyPr wrap="square" rtlCol="0" anchor="t"/>
          <a:lstStyle/>
          <a:p>
            <a:pPr marL="0" indent="0" algn="l">
              <a:lnSpc>
                <a:spcPts val="3325"/>
              </a:lnSpc>
              <a:buNone/>
            </a:pPr>
            <a:r>
              <a:rPr lang="en-US" sz="2078" kern="0" spc="-42" dirty="0">
                <a:solidFill>
                  <a:srgbClr val="272525"/>
                </a:solidFill>
                <a:latin typeface="Inter" pitchFamily="34" charset="0"/>
                <a:ea typeface="Inter" pitchFamily="34" charset="-122"/>
                <a:cs typeface="Inter" pitchFamily="34" charset="-120"/>
              </a:rPr>
              <a:t>Ensuring data integrity by eliminating null values and potential interference.</a:t>
            </a:r>
            <a:endParaRPr lang="en-US" sz="2078" dirty="0"/>
          </a:p>
        </p:txBody>
      </p:sp>
      <p:sp>
        <p:nvSpPr>
          <p:cNvPr id="12" name="Shape 9"/>
          <p:cNvSpPr/>
          <p:nvPr/>
        </p:nvSpPr>
        <p:spPr>
          <a:xfrm>
            <a:off x="5340013" y="4798159"/>
            <a:ext cx="923687" cy="52745"/>
          </a:xfrm>
          <a:prstGeom prst="rect">
            <a:avLst/>
          </a:prstGeom>
          <a:solidFill>
            <a:srgbClr val="B5B7E3"/>
          </a:solidFill>
          <a:ln/>
        </p:spPr>
        <p:txBody>
          <a:bodyPr/>
          <a:lstStyle/>
          <a:p>
            <a:endParaRPr lang="en-US"/>
          </a:p>
        </p:txBody>
      </p:sp>
      <p:sp>
        <p:nvSpPr>
          <p:cNvPr id="13" name="Shape 10"/>
          <p:cNvSpPr/>
          <p:nvPr/>
        </p:nvSpPr>
        <p:spPr>
          <a:xfrm>
            <a:off x="4746248" y="4527709"/>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4" name="Text 11"/>
          <p:cNvSpPr/>
          <p:nvPr/>
        </p:nvSpPr>
        <p:spPr>
          <a:xfrm>
            <a:off x="4919960" y="4577120"/>
            <a:ext cx="24622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2</a:t>
            </a:r>
            <a:endParaRPr lang="en-US" sz="3117" dirty="0"/>
          </a:p>
        </p:txBody>
      </p:sp>
      <p:sp>
        <p:nvSpPr>
          <p:cNvPr id="15" name="Text 12"/>
          <p:cNvSpPr/>
          <p:nvPr/>
        </p:nvSpPr>
        <p:spPr>
          <a:xfrm>
            <a:off x="6494740" y="4585454"/>
            <a:ext cx="5492829" cy="412313"/>
          </a:xfrm>
          <a:prstGeom prst="rect">
            <a:avLst/>
          </a:prstGeom>
          <a:noFill/>
          <a:ln/>
        </p:spPr>
        <p:txBody>
          <a:bodyPr wrap="none" rtlCol="0" anchor="t"/>
          <a:lstStyle/>
          <a:p>
            <a:pPr marL="0" indent="0" algn="l">
              <a:lnSpc>
                <a:spcPts val="3247"/>
              </a:lnSpc>
              <a:buNone/>
            </a:pPr>
            <a:r>
              <a:rPr lang="en-US" sz="2598" b="1" kern="0" spc="-78" dirty="0">
                <a:solidFill>
                  <a:srgbClr val="272525"/>
                </a:solidFill>
                <a:latin typeface="Inter" pitchFamily="34" charset="0"/>
                <a:ea typeface="Inter" pitchFamily="34" charset="-122"/>
                <a:cs typeface="Inter" pitchFamily="34" charset="-120"/>
              </a:rPr>
              <a:t>Overview via Boxplot and Histogram</a:t>
            </a:r>
            <a:endParaRPr lang="en-US" sz="2598" dirty="0"/>
          </a:p>
        </p:txBody>
      </p:sp>
      <p:sp>
        <p:nvSpPr>
          <p:cNvPr id="16" name="Text 13"/>
          <p:cNvSpPr/>
          <p:nvPr/>
        </p:nvSpPr>
        <p:spPr>
          <a:xfrm>
            <a:off x="6494740" y="5261610"/>
            <a:ext cx="7146012" cy="844629"/>
          </a:xfrm>
          <a:prstGeom prst="rect">
            <a:avLst/>
          </a:prstGeom>
          <a:noFill/>
          <a:ln/>
        </p:spPr>
        <p:txBody>
          <a:bodyPr wrap="square" rtlCol="0" anchor="t"/>
          <a:lstStyle/>
          <a:p>
            <a:pPr marL="0" indent="0" algn="l">
              <a:lnSpc>
                <a:spcPts val="3325"/>
              </a:lnSpc>
              <a:buNone/>
            </a:pPr>
            <a:r>
              <a:rPr lang="en-US" sz="2078" kern="0" spc="-42" dirty="0">
                <a:solidFill>
                  <a:srgbClr val="272525"/>
                </a:solidFill>
                <a:latin typeface="Inter" pitchFamily="34" charset="0"/>
                <a:ea typeface="Inter" pitchFamily="34" charset="-122"/>
                <a:cs typeface="Inter" pitchFamily="34" charset="-120"/>
              </a:rPr>
              <a:t>Identifying problematic data and investigating correlations among variables.</a:t>
            </a:r>
            <a:endParaRPr lang="en-US" sz="2078" dirty="0"/>
          </a:p>
        </p:txBody>
      </p:sp>
      <p:sp>
        <p:nvSpPr>
          <p:cNvPr id="17" name="Shape 14"/>
          <p:cNvSpPr/>
          <p:nvPr/>
        </p:nvSpPr>
        <p:spPr>
          <a:xfrm>
            <a:off x="5340013" y="7173337"/>
            <a:ext cx="923687" cy="52745"/>
          </a:xfrm>
          <a:prstGeom prst="rect">
            <a:avLst/>
          </a:prstGeom>
          <a:solidFill>
            <a:srgbClr val="B5B7E3"/>
          </a:solidFill>
          <a:ln/>
        </p:spPr>
        <p:txBody>
          <a:bodyPr/>
          <a:lstStyle/>
          <a:p>
            <a:endParaRPr lang="en-US"/>
          </a:p>
        </p:txBody>
      </p:sp>
      <p:sp>
        <p:nvSpPr>
          <p:cNvPr id="18" name="Shape 15"/>
          <p:cNvSpPr/>
          <p:nvPr/>
        </p:nvSpPr>
        <p:spPr>
          <a:xfrm>
            <a:off x="4746248" y="6902887"/>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9" name="Text 16"/>
          <p:cNvSpPr/>
          <p:nvPr/>
        </p:nvSpPr>
        <p:spPr>
          <a:xfrm>
            <a:off x="4912340" y="6952298"/>
            <a:ext cx="26146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3</a:t>
            </a:r>
            <a:endParaRPr lang="en-US" sz="3117" dirty="0"/>
          </a:p>
        </p:txBody>
      </p:sp>
      <p:sp>
        <p:nvSpPr>
          <p:cNvPr id="20" name="Text 17"/>
          <p:cNvSpPr/>
          <p:nvPr/>
        </p:nvSpPr>
        <p:spPr>
          <a:xfrm>
            <a:off x="6494740" y="6960632"/>
            <a:ext cx="2639258" cy="412313"/>
          </a:xfrm>
          <a:prstGeom prst="rect">
            <a:avLst/>
          </a:prstGeom>
          <a:noFill/>
          <a:ln/>
        </p:spPr>
        <p:txBody>
          <a:bodyPr wrap="none" rtlCol="0" anchor="t"/>
          <a:lstStyle/>
          <a:p>
            <a:pPr marL="0" indent="0" algn="l">
              <a:lnSpc>
                <a:spcPts val="3247"/>
              </a:lnSpc>
              <a:buNone/>
            </a:pPr>
            <a:r>
              <a:rPr lang="en-US" sz="2598" b="1" kern="0" spc="-78" dirty="0">
                <a:solidFill>
                  <a:srgbClr val="272525"/>
                </a:solidFill>
                <a:latin typeface="Inter" pitchFamily="34" charset="0"/>
                <a:ea typeface="Inter" pitchFamily="34" charset="-122"/>
                <a:cs typeface="Inter" pitchFamily="34" charset="-120"/>
              </a:rPr>
              <a:t>Modeling</a:t>
            </a:r>
            <a:endParaRPr lang="en-US" sz="2598" dirty="0"/>
          </a:p>
        </p:txBody>
      </p:sp>
      <p:sp>
        <p:nvSpPr>
          <p:cNvPr id="21" name="Text 18"/>
          <p:cNvSpPr/>
          <p:nvPr/>
        </p:nvSpPr>
        <p:spPr>
          <a:xfrm>
            <a:off x="6494740" y="7636788"/>
            <a:ext cx="7146012" cy="844629"/>
          </a:xfrm>
          <a:prstGeom prst="rect">
            <a:avLst/>
          </a:prstGeom>
          <a:noFill/>
          <a:ln/>
        </p:spPr>
        <p:txBody>
          <a:bodyPr wrap="square" rtlCol="0" anchor="t"/>
          <a:lstStyle/>
          <a:p>
            <a:pPr marL="0" indent="0" algn="l">
              <a:lnSpc>
                <a:spcPts val="3325"/>
              </a:lnSpc>
              <a:buNone/>
            </a:pPr>
            <a:r>
              <a:rPr lang="en-US" sz="2078" kern="0" spc="-42" dirty="0">
                <a:solidFill>
                  <a:srgbClr val="272525"/>
                </a:solidFill>
                <a:latin typeface="Inter" pitchFamily="34" charset="0"/>
                <a:ea typeface="Inter" pitchFamily="34" charset="-122"/>
                <a:cs typeface="Inter" pitchFamily="34" charset="-120"/>
              </a:rPr>
              <a:t>Creating a predicting model using linear regression and random forest techniques.</a:t>
            </a:r>
            <a:endParaRPr lang="en-US" sz="2078"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8229600"/>
          </a:xfrm>
          <a:prstGeom prst="rect">
            <a:avLst/>
          </a:prstGeom>
          <a:solidFill>
            <a:srgbClr val="FFFFFF"/>
          </a:solidFill>
          <a:ln w="16431">
            <a:solidFill>
              <a:srgbClr val="E5E0DF"/>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FFF">
              <a:alpha val="85000"/>
            </a:srgbClr>
          </a:solidFill>
          <a:ln/>
        </p:spPr>
        <p:txBody>
          <a:bodyPr/>
          <a:lstStyle/>
          <a:p>
            <a:endParaRPr lang="en-US"/>
          </a:p>
        </p:txBody>
      </p:sp>
      <p:sp>
        <p:nvSpPr>
          <p:cNvPr id="6" name="Text 3"/>
          <p:cNvSpPr/>
          <p:nvPr/>
        </p:nvSpPr>
        <p:spPr>
          <a:xfrm>
            <a:off x="989648" y="2044898"/>
            <a:ext cx="7218164" cy="824746"/>
          </a:xfrm>
          <a:prstGeom prst="rect">
            <a:avLst/>
          </a:prstGeom>
          <a:noFill/>
          <a:ln/>
        </p:spPr>
        <p:txBody>
          <a:bodyPr wrap="none" rtlCol="0" anchor="t"/>
          <a:lstStyle/>
          <a:p>
            <a:pPr marL="0" indent="0">
              <a:lnSpc>
                <a:spcPts val="6494"/>
              </a:lnSpc>
              <a:buNone/>
            </a:pPr>
            <a:r>
              <a:rPr lang="en-US" sz="5195" b="1" kern="0" spc="-156" dirty="0">
                <a:solidFill>
                  <a:srgbClr val="000000"/>
                </a:solidFill>
                <a:latin typeface="Inter" pitchFamily="34" charset="0"/>
                <a:ea typeface="Inter" pitchFamily="34" charset="-122"/>
                <a:cs typeface="Inter" pitchFamily="34" charset="-120"/>
              </a:rPr>
              <a:t>Managerial Implications</a:t>
            </a:r>
            <a:endParaRPr lang="en-US" sz="5195" dirty="0"/>
          </a:p>
        </p:txBody>
      </p:sp>
      <p:sp>
        <p:nvSpPr>
          <p:cNvPr id="7" name="Shape 4"/>
          <p:cNvSpPr/>
          <p:nvPr/>
        </p:nvSpPr>
        <p:spPr>
          <a:xfrm>
            <a:off x="989648" y="3471624"/>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8" name="Text 5"/>
          <p:cNvSpPr/>
          <p:nvPr/>
        </p:nvSpPr>
        <p:spPr>
          <a:xfrm>
            <a:off x="1190030" y="3521035"/>
            <a:ext cx="19288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1</a:t>
            </a:r>
            <a:endParaRPr lang="en-US" sz="3117" dirty="0"/>
          </a:p>
        </p:txBody>
      </p:sp>
      <p:sp>
        <p:nvSpPr>
          <p:cNvPr id="9" name="Text 6"/>
          <p:cNvSpPr/>
          <p:nvPr/>
        </p:nvSpPr>
        <p:spPr>
          <a:xfrm>
            <a:off x="1847255" y="3562350"/>
            <a:ext cx="3299698"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Better Choice Making</a:t>
            </a:r>
            <a:endParaRPr lang="en-US" sz="2598" dirty="0"/>
          </a:p>
        </p:txBody>
      </p:sp>
      <p:sp>
        <p:nvSpPr>
          <p:cNvPr id="10" name="Shape 7"/>
          <p:cNvSpPr/>
          <p:nvPr/>
        </p:nvSpPr>
        <p:spPr>
          <a:xfrm>
            <a:off x="7447121" y="3471624"/>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1" name="Text 8"/>
          <p:cNvSpPr/>
          <p:nvPr/>
        </p:nvSpPr>
        <p:spPr>
          <a:xfrm>
            <a:off x="7620833" y="3521035"/>
            <a:ext cx="24622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2</a:t>
            </a:r>
            <a:endParaRPr lang="en-US" sz="3117" dirty="0"/>
          </a:p>
        </p:txBody>
      </p:sp>
      <p:sp>
        <p:nvSpPr>
          <p:cNvPr id="12" name="Text 9"/>
          <p:cNvSpPr/>
          <p:nvPr/>
        </p:nvSpPr>
        <p:spPr>
          <a:xfrm>
            <a:off x="8304728" y="3562350"/>
            <a:ext cx="5336024" cy="824627"/>
          </a:xfrm>
          <a:prstGeom prst="rect">
            <a:avLst/>
          </a:prstGeom>
          <a:noFill/>
          <a:ln/>
        </p:spPr>
        <p:txBody>
          <a:bodyPr wrap="squar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Agents and owners can make smarter pricing decisions.</a:t>
            </a:r>
            <a:endParaRPr lang="en-US" sz="2598" dirty="0"/>
          </a:p>
        </p:txBody>
      </p:sp>
      <p:sp>
        <p:nvSpPr>
          <p:cNvPr id="13" name="Shape 10"/>
          <p:cNvSpPr/>
          <p:nvPr/>
        </p:nvSpPr>
        <p:spPr>
          <a:xfrm>
            <a:off x="989648" y="4856917"/>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4" name="Text 11"/>
          <p:cNvSpPr/>
          <p:nvPr/>
        </p:nvSpPr>
        <p:spPr>
          <a:xfrm>
            <a:off x="1155740" y="4906328"/>
            <a:ext cx="26146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3</a:t>
            </a:r>
            <a:endParaRPr lang="en-US" sz="3117" dirty="0"/>
          </a:p>
        </p:txBody>
      </p:sp>
      <p:sp>
        <p:nvSpPr>
          <p:cNvPr id="15" name="Text 12"/>
          <p:cNvSpPr/>
          <p:nvPr/>
        </p:nvSpPr>
        <p:spPr>
          <a:xfrm>
            <a:off x="1847255" y="4947642"/>
            <a:ext cx="4014430" cy="412313"/>
          </a:xfrm>
          <a:prstGeom prst="rect">
            <a:avLst/>
          </a:prstGeom>
          <a:noFill/>
          <a:ln/>
        </p:spPr>
        <p:txBody>
          <a:bodyPr wrap="non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Understanding the Market</a:t>
            </a:r>
            <a:endParaRPr lang="en-US" sz="2598" dirty="0"/>
          </a:p>
        </p:txBody>
      </p:sp>
      <p:sp>
        <p:nvSpPr>
          <p:cNvPr id="16" name="Shape 13"/>
          <p:cNvSpPr/>
          <p:nvPr/>
        </p:nvSpPr>
        <p:spPr>
          <a:xfrm>
            <a:off x="7447121" y="4856917"/>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7" name="Text 14"/>
          <p:cNvSpPr/>
          <p:nvPr/>
        </p:nvSpPr>
        <p:spPr>
          <a:xfrm>
            <a:off x="7613213" y="4906328"/>
            <a:ext cx="26146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4</a:t>
            </a:r>
            <a:endParaRPr lang="en-US" sz="3117" dirty="0"/>
          </a:p>
        </p:txBody>
      </p:sp>
      <p:sp>
        <p:nvSpPr>
          <p:cNvPr id="18" name="Text 15"/>
          <p:cNvSpPr/>
          <p:nvPr/>
        </p:nvSpPr>
        <p:spPr>
          <a:xfrm>
            <a:off x="8304728" y="4947642"/>
            <a:ext cx="5336024" cy="1236940"/>
          </a:xfrm>
          <a:prstGeom prst="rect">
            <a:avLst/>
          </a:prstGeom>
          <a:noFill/>
          <a:ln/>
        </p:spPr>
        <p:txBody>
          <a:bodyPr wrap="square" rtlCol="0" anchor="t"/>
          <a:lstStyle/>
          <a:p>
            <a:pPr marL="0" indent="0">
              <a:lnSpc>
                <a:spcPts val="3247"/>
              </a:lnSpc>
              <a:buNone/>
            </a:pPr>
            <a:r>
              <a:rPr lang="en-US" sz="2598" b="1" kern="0" spc="-78" dirty="0">
                <a:solidFill>
                  <a:srgbClr val="272525"/>
                </a:solidFill>
                <a:latin typeface="Inter" pitchFamily="34" charset="0"/>
                <a:ea typeface="Inter" pitchFamily="34" charset="-122"/>
                <a:cs typeface="Inter" pitchFamily="34" charset="-120"/>
              </a:rPr>
              <a:t>Helping everyone better understand the Paris housing market.</a:t>
            </a:r>
            <a:endParaRPr lang="en-US" sz="2598"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n-US"/>
          </a:p>
        </p:txBody>
      </p:sp>
      <p:sp>
        <p:nvSpPr>
          <p:cNvPr id="3" name="Shape 1"/>
          <p:cNvSpPr/>
          <p:nvPr/>
        </p:nvSpPr>
        <p:spPr>
          <a:xfrm>
            <a:off x="0" y="0"/>
            <a:ext cx="14630400" cy="11140440"/>
          </a:xfrm>
          <a:prstGeom prst="rect">
            <a:avLst/>
          </a:prstGeom>
          <a:solidFill>
            <a:srgbClr val="FFFFFF"/>
          </a:solidFill>
          <a:ln w="16431">
            <a:solidFill>
              <a:srgbClr val="E5E0DF"/>
            </a:solidFill>
            <a:prstDash val="solid"/>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11140440"/>
          </a:xfrm>
          <a:prstGeom prst="rect">
            <a:avLst/>
          </a:prstGeom>
        </p:spPr>
      </p:pic>
      <p:sp>
        <p:nvSpPr>
          <p:cNvPr id="5" name="Text 2"/>
          <p:cNvSpPr/>
          <p:nvPr/>
        </p:nvSpPr>
        <p:spPr>
          <a:xfrm>
            <a:off x="6476048" y="725805"/>
            <a:ext cx="7164705" cy="1649492"/>
          </a:xfrm>
          <a:prstGeom prst="rect">
            <a:avLst/>
          </a:prstGeom>
          <a:noFill/>
          <a:ln/>
        </p:spPr>
        <p:txBody>
          <a:bodyPr wrap="square" rtlCol="0" anchor="t"/>
          <a:lstStyle/>
          <a:p>
            <a:pPr marL="0" indent="0">
              <a:lnSpc>
                <a:spcPts val="6494"/>
              </a:lnSpc>
              <a:buNone/>
            </a:pPr>
            <a:r>
              <a:rPr lang="en-US" sz="5195" b="1" kern="0" spc="-156" dirty="0">
                <a:solidFill>
                  <a:srgbClr val="000000"/>
                </a:solidFill>
                <a:latin typeface="Inter" pitchFamily="34" charset="0"/>
                <a:ea typeface="Inter" pitchFamily="34" charset="-122"/>
                <a:cs typeface="Inter" pitchFamily="34" charset="-120"/>
              </a:rPr>
              <a:t>Statistical Analysis Methods</a:t>
            </a:r>
            <a:endParaRPr lang="en-US" sz="5195" dirty="0"/>
          </a:p>
        </p:txBody>
      </p:sp>
      <p:sp>
        <p:nvSpPr>
          <p:cNvPr id="6" name="Shape 3"/>
          <p:cNvSpPr/>
          <p:nvPr/>
        </p:nvSpPr>
        <p:spPr>
          <a:xfrm>
            <a:off x="6845618" y="2771180"/>
            <a:ext cx="52745" cy="7643455"/>
          </a:xfrm>
          <a:prstGeom prst="rect">
            <a:avLst/>
          </a:prstGeom>
          <a:solidFill>
            <a:srgbClr val="B5B7E3"/>
          </a:solidFill>
          <a:ln/>
        </p:spPr>
        <p:txBody>
          <a:bodyPr/>
          <a:lstStyle/>
          <a:p>
            <a:endParaRPr lang="en-US"/>
          </a:p>
        </p:txBody>
      </p:sp>
      <p:sp>
        <p:nvSpPr>
          <p:cNvPr id="7" name="Shape 4"/>
          <p:cNvSpPr/>
          <p:nvPr/>
        </p:nvSpPr>
        <p:spPr>
          <a:xfrm>
            <a:off x="7168813" y="3247727"/>
            <a:ext cx="923687" cy="52745"/>
          </a:xfrm>
          <a:prstGeom prst="rect">
            <a:avLst/>
          </a:prstGeom>
          <a:solidFill>
            <a:srgbClr val="B5B7E3"/>
          </a:solidFill>
          <a:ln/>
        </p:spPr>
        <p:txBody>
          <a:bodyPr/>
          <a:lstStyle/>
          <a:p>
            <a:endParaRPr lang="en-US"/>
          </a:p>
        </p:txBody>
      </p:sp>
      <p:sp>
        <p:nvSpPr>
          <p:cNvPr id="8" name="Shape 5"/>
          <p:cNvSpPr/>
          <p:nvPr/>
        </p:nvSpPr>
        <p:spPr>
          <a:xfrm>
            <a:off x="6575048" y="2977277"/>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9" name="Text 6"/>
          <p:cNvSpPr/>
          <p:nvPr/>
        </p:nvSpPr>
        <p:spPr>
          <a:xfrm>
            <a:off x="6775430" y="3026688"/>
            <a:ext cx="19288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1</a:t>
            </a:r>
            <a:endParaRPr lang="en-US" sz="3117" dirty="0"/>
          </a:p>
        </p:txBody>
      </p:sp>
      <p:sp>
        <p:nvSpPr>
          <p:cNvPr id="10" name="Text 7"/>
          <p:cNvSpPr/>
          <p:nvPr/>
        </p:nvSpPr>
        <p:spPr>
          <a:xfrm>
            <a:off x="8323540" y="3035022"/>
            <a:ext cx="3401854" cy="412313"/>
          </a:xfrm>
          <a:prstGeom prst="rect">
            <a:avLst/>
          </a:prstGeom>
          <a:noFill/>
          <a:ln/>
        </p:spPr>
        <p:txBody>
          <a:bodyPr wrap="none" rtlCol="0" anchor="t"/>
          <a:lstStyle/>
          <a:p>
            <a:pPr marL="0" indent="0" algn="l">
              <a:lnSpc>
                <a:spcPts val="3247"/>
              </a:lnSpc>
              <a:buNone/>
            </a:pPr>
            <a:r>
              <a:rPr lang="en-US" sz="2598" b="1" kern="0" spc="-78" dirty="0">
                <a:solidFill>
                  <a:srgbClr val="272525"/>
                </a:solidFill>
                <a:latin typeface="Inter" pitchFamily="34" charset="0"/>
                <a:ea typeface="Inter" pitchFamily="34" charset="-122"/>
                <a:cs typeface="Inter" pitchFamily="34" charset="-120"/>
              </a:rPr>
              <a:t>Traditional Regression</a:t>
            </a:r>
            <a:endParaRPr lang="en-US" sz="2598" dirty="0"/>
          </a:p>
        </p:txBody>
      </p:sp>
      <p:sp>
        <p:nvSpPr>
          <p:cNvPr id="11" name="Text 8"/>
          <p:cNvSpPr/>
          <p:nvPr/>
        </p:nvSpPr>
        <p:spPr>
          <a:xfrm>
            <a:off x="8323540" y="3711178"/>
            <a:ext cx="5317212" cy="422315"/>
          </a:xfrm>
          <a:prstGeom prst="rect">
            <a:avLst/>
          </a:prstGeom>
          <a:noFill/>
          <a:ln/>
        </p:spPr>
        <p:txBody>
          <a:bodyPr wrap="none" rtlCol="0" anchor="t"/>
          <a:lstStyle/>
          <a:p>
            <a:pPr marL="0" indent="0" algn="l">
              <a:lnSpc>
                <a:spcPts val="3325"/>
              </a:lnSpc>
              <a:buNone/>
            </a:pPr>
            <a:r>
              <a:rPr lang="en-US" sz="2078" kern="0" spc="-42" dirty="0">
                <a:solidFill>
                  <a:srgbClr val="272525"/>
                </a:solidFill>
                <a:latin typeface="Inter" pitchFamily="34" charset="0"/>
                <a:ea typeface="Inter" pitchFamily="34" charset="-122"/>
                <a:cs typeface="Inter" pitchFamily="34" charset="-120"/>
              </a:rPr>
              <a:t>Gave us a decent rating of 73.41%</a:t>
            </a:r>
            <a:endParaRPr lang="en-US" sz="2078" dirty="0"/>
          </a:p>
        </p:txBody>
      </p:sp>
      <p:sp>
        <p:nvSpPr>
          <p:cNvPr id="12" name="Shape 9"/>
          <p:cNvSpPr/>
          <p:nvPr/>
        </p:nvSpPr>
        <p:spPr>
          <a:xfrm>
            <a:off x="7168813" y="5622905"/>
            <a:ext cx="923687" cy="52745"/>
          </a:xfrm>
          <a:prstGeom prst="rect">
            <a:avLst/>
          </a:prstGeom>
          <a:solidFill>
            <a:srgbClr val="B5B7E3"/>
          </a:solidFill>
          <a:ln/>
        </p:spPr>
        <p:txBody>
          <a:bodyPr/>
          <a:lstStyle/>
          <a:p>
            <a:endParaRPr lang="en-US"/>
          </a:p>
        </p:txBody>
      </p:sp>
      <p:sp>
        <p:nvSpPr>
          <p:cNvPr id="13" name="Shape 10"/>
          <p:cNvSpPr/>
          <p:nvPr/>
        </p:nvSpPr>
        <p:spPr>
          <a:xfrm>
            <a:off x="6575048" y="5352455"/>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4" name="Text 11"/>
          <p:cNvSpPr/>
          <p:nvPr/>
        </p:nvSpPr>
        <p:spPr>
          <a:xfrm>
            <a:off x="6748760" y="5401866"/>
            <a:ext cx="24622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2</a:t>
            </a:r>
            <a:endParaRPr lang="en-US" sz="3117" dirty="0"/>
          </a:p>
        </p:txBody>
      </p:sp>
      <p:sp>
        <p:nvSpPr>
          <p:cNvPr id="15" name="Text 12"/>
          <p:cNvSpPr/>
          <p:nvPr/>
        </p:nvSpPr>
        <p:spPr>
          <a:xfrm>
            <a:off x="8323540" y="5410200"/>
            <a:ext cx="4098250" cy="412313"/>
          </a:xfrm>
          <a:prstGeom prst="rect">
            <a:avLst/>
          </a:prstGeom>
          <a:noFill/>
          <a:ln/>
        </p:spPr>
        <p:txBody>
          <a:bodyPr wrap="none" rtlCol="0" anchor="t"/>
          <a:lstStyle/>
          <a:p>
            <a:pPr marL="0" indent="0" algn="l">
              <a:lnSpc>
                <a:spcPts val="3247"/>
              </a:lnSpc>
              <a:buNone/>
            </a:pPr>
            <a:r>
              <a:rPr lang="en-US" sz="2598" b="1" kern="0" spc="-78" dirty="0">
                <a:solidFill>
                  <a:srgbClr val="272525"/>
                </a:solidFill>
                <a:latin typeface="Inter" pitchFamily="34" charset="0"/>
                <a:ea typeface="Inter" pitchFamily="34" charset="-122"/>
                <a:cs typeface="Inter" pitchFamily="34" charset="-120"/>
              </a:rPr>
              <a:t>Random Forest Regression</a:t>
            </a:r>
            <a:endParaRPr lang="en-US" sz="2598" dirty="0"/>
          </a:p>
        </p:txBody>
      </p:sp>
      <p:sp>
        <p:nvSpPr>
          <p:cNvPr id="16" name="Text 13"/>
          <p:cNvSpPr/>
          <p:nvPr/>
        </p:nvSpPr>
        <p:spPr>
          <a:xfrm>
            <a:off x="8323540" y="6086356"/>
            <a:ext cx="5317212" cy="422315"/>
          </a:xfrm>
          <a:prstGeom prst="rect">
            <a:avLst/>
          </a:prstGeom>
          <a:noFill/>
          <a:ln/>
        </p:spPr>
        <p:txBody>
          <a:bodyPr wrap="none" rtlCol="0" anchor="t"/>
          <a:lstStyle/>
          <a:p>
            <a:pPr marL="0" indent="0" algn="l">
              <a:lnSpc>
                <a:spcPts val="3325"/>
              </a:lnSpc>
              <a:buNone/>
            </a:pPr>
            <a:r>
              <a:rPr lang="en-US" sz="2078" kern="0" spc="-42" dirty="0">
                <a:solidFill>
                  <a:srgbClr val="272525"/>
                </a:solidFill>
                <a:latin typeface="Inter" pitchFamily="34" charset="0"/>
                <a:ea typeface="Inter" pitchFamily="34" charset="-122"/>
                <a:cs typeface="Inter" pitchFamily="34" charset="-120"/>
              </a:rPr>
              <a:t>Accuracy jumped to an excellent 99.40%</a:t>
            </a:r>
            <a:endParaRPr lang="en-US" sz="2078" dirty="0"/>
          </a:p>
        </p:txBody>
      </p:sp>
      <p:sp>
        <p:nvSpPr>
          <p:cNvPr id="17" name="Shape 14"/>
          <p:cNvSpPr/>
          <p:nvPr/>
        </p:nvSpPr>
        <p:spPr>
          <a:xfrm>
            <a:off x="7168813" y="7998083"/>
            <a:ext cx="923687" cy="52745"/>
          </a:xfrm>
          <a:prstGeom prst="rect">
            <a:avLst/>
          </a:prstGeom>
          <a:solidFill>
            <a:srgbClr val="B5B7E3"/>
          </a:solidFill>
          <a:ln/>
        </p:spPr>
        <p:txBody>
          <a:bodyPr/>
          <a:lstStyle/>
          <a:p>
            <a:endParaRPr lang="en-US"/>
          </a:p>
        </p:txBody>
      </p:sp>
      <p:sp>
        <p:nvSpPr>
          <p:cNvPr id="18" name="Shape 15"/>
          <p:cNvSpPr/>
          <p:nvPr/>
        </p:nvSpPr>
        <p:spPr>
          <a:xfrm>
            <a:off x="6575048" y="7727633"/>
            <a:ext cx="593765" cy="593765"/>
          </a:xfrm>
          <a:prstGeom prst="roundRect">
            <a:avLst>
              <a:gd name="adj" fmla="val 20002"/>
            </a:avLst>
          </a:prstGeom>
          <a:solidFill>
            <a:srgbClr val="DADBF1"/>
          </a:solidFill>
          <a:ln w="16431">
            <a:solidFill>
              <a:srgbClr val="B5B7E3"/>
            </a:solidFill>
            <a:prstDash val="solid"/>
          </a:ln>
        </p:spPr>
        <p:txBody>
          <a:bodyPr/>
          <a:lstStyle/>
          <a:p>
            <a:endParaRPr lang="en-US"/>
          </a:p>
        </p:txBody>
      </p:sp>
      <p:sp>
        <p:nvSpPr>
          <p:cNvPr id="19" name="Text 16"/>
          <p:cNvSpPr/>
          <p:nvPr/>
        </p:nvSpPr>
        <p:spPr>
          <a:xfrm>
            <a:off x="6741140" y="7777043"/>
            <a:ext cx="261461" cy="494824"/>
          </a:xfrm>
          <a:prstGeom prst="rect">
            <a:avLst/>
          </a:prstGeom>
          <a:noFill/>
          <a:ln/>
        </p:spPr>
        <p:txBody>
          <a:bodyPr wrap="none" rtlCol="0" anchor="t"/>
          <a:lstStyle/>
          <a:p>
            <a:pPr marL="0" indent="0" algn="ctr">
              <a:lnSpc>
                <a:spcPts val="3897"/>
              </a:lnSpc>
              <a:buNone/>
            </a:pPr>
            <a:r>
              <a:rPr lang="en-US" sz="3117" b="1" kern="0" spc="-42" dirty="0">
                <a:solidFill>
                  <a:srgbClr val="272525"/>
                </a:solidFill>
                <a:latin typeface="Inter" pitchFamily="34" charset="0"/>
                <a:ea typeface="Inter" pitchFamily="34" charset="-122"/>
                <a:cs typeface="Inter" pitchFamily="34" charset="-120"/>
              </a:rPr>
              <a:t>3</a:t>
            </a:r>
            <a:endParaRPr lang="en-US" sz="3117" dirty="0"/>
          </a:p>
        </p:txBody>
      </p:sp>
      <p:sp>
        <p:nvSpPr>
          <p:cNvPr id="20" name="Text 17"/>
          <p:cNvSpPr/>
          <p:nvPr/>
        </p:nvSpPr>
        <p:spPr>
          <a:xfrm>
            <a:off x="8323540" y="7785378"/>
            <a:ext cx="2639258" cy="412313"/>
          </a:xfrm>
          <a:prstGeom prst="rect">
            <a:avLst/>
          </a:prstGeom>
          <a:noFill/>
          <a:ln/>
        </p:spPr>
        <p:txBody>
          <a:bodyPr wrap="none" rtlCol="0" anchor="t"/>
          <a:lstStyle/>
          <a:p>
            <a:pPr marL="0" indent="0" algn="l">
              <a:lnSpc>
                <a:spcPts val="3247"/>
              </a:lnSpc>
              <a:buNone/>
            </a:pPr>
            <a:r>
              <a:rPr lang="en-US" sz="2598" b="1" kern="0" spc="-78" dirty="0">
                <a:solidFill>
                  <a:srgbClr val="272525"/>
                </a:solidFill>
                <a:latin typeface="Inter" pitchFamily="34" charset="0"/>
                <a:ea typeface="Inter" pitchFamily="34" charset="-122"/>
                <a:cs typeface="Inter" pitchFamily="34" charset="-120"/>
              </a:rPr>
              <a:t>Conclusion</a:t>
            </a:r>
            <a:endParaRPr lang="en-US" sz="2598" dirty="0"/>
          </a:p>
        </p:txBody>
      </p:sp>
      <p:sp>
        <p:nvSpPr>
          <p:cNvPr id="21" name="Text 18"/>
          <p:cNvSpPr/>
          <p:nvPr/>
        </p:nvSpPr>
        <p:spPr>
          <a:xfrm>
            <a:off x="8323540" y="8461534"/>
            <a:ext cx="5317212" cy="1689259"/>
          </a:xfrm>
          <a:prstGeom prst="rect">
            <a:avLst/>
          </a:prstGeom>
          <a:noFill/>
          <a:ln/>
        </p:spPr>
        <p:txBody>
          <a:bodyPr wrap="square" rtlCol="0" anchor="t"/>
          <a:lstStyle/>
          <a:p>
            <a:pPr marL="0" indent="0" algn="l">
              <a:lnSpc>
                <a:spcPts val="3325"/>
              </a:lnSpc>
              <a:buNone/>
            </a:pPr>
            <a:r>
              <a:rPr lang="en-US" sz="2078" kern="0" spc="-42" dirty="0">
                <a:solidFill>
                  <a:srgbClr val="272525"/>
                </a:solidFill>
                <a:latin typeface="Inter" pitchFamily="34" charset="0"/>
                <a:ea typeface="Inter" pitchFamily="34" charset="-122"/>
                <a:cs typeface="Inter" pitchFamily="34" charset="-120"/>
              </a:rPr>
              <a:t>Random forest regression is the best method for predicting housing costs in Paris, providing a more reliable  for accurate pricing.</a:t>
            </a:r>
            <a:endParaRPr lang="en-US" sz="2078"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412</Words>
  <Application>Microsoft Macintosh PowerPoint</Application>
  <PresentationFormat>Custom</PresentationFormat>
  <Paragraphs>87</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Patel, Bhavya Narendrabhai</cp:lastModifiedBy>
  <cp:revision>2</cp:revision>
  <dcterms:created xsi:type="dcterms:W3CDTF">2023-12-04T02:27:28Z</dcterms:created>
  <dcterms:modified xsi:type="dcterms:W3CDTF">2023-12-04T02:32:04Z</dcterms:modified>
</cp:coreProperties>
</file>